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0279975" cy="42808525"/>
  <p:notesSz cx="9931400" cy="14363700"/>
  <p:defaultText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605"/>
    <a:srgbClr val="D4D008"/>
    <a:srgbClr val="F7F231"/>
    <a:srgbClr val="FAF78A"/>
    <a:srgbClr val="F8F44A"/>
    <a:srgbClr val="4C92FA"/>
    <a:srgbClr val="D4B86A"/>
    <a:srgbClr val="FF8E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524" autoAdjust="0"/>
    <p:restoredTop sz="99757" autoAdjust="0"/>
  </p:normalViewPr>
  <p:slideViewPr>
    <p:cSldViewPr>
      <p:cViewPr varScale="1">
        <p:scale>
          <a:sx n="15" d="100"/>
          <a:sy n="15" d="100"/>
        </p:scale>
        <p:origin x="2822" y="101"/>
      </p:cViewPr>
      <p:guideLst>
        <p:guide orient="horz" pos="13483"/>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2"/>
            <a:ext cx="4302584" cy="718875"/>
          </a:xfrm>
          <a:prstGeom prst="rect">
            <a:avLst/>
          </a:prstGeom>
        </p:spPr>
        <p:txBody>
          <a:bodyPr vert="horz" lIns="130244" tIns="65121" rIns="130244" bIns="65121" rtlCol="0"/>
          <a:lstStyle>
            <a:lvl1pPr algn="l">
              <a:defRPr sz="1800"/>
            </a:lvl1pPr>
          </a:lstStyle>
          <a:p>
            <a:endParaRPr lang="de-DE" dirty="0"/>
          </a:p>
        </p:txBody>
      </p:sp>
      <p:sp>
        <p:nvSpPr>
          <p:cNvPr id="3" name="Datumsplatzhalter 2"/>
          <p:cNvSpPr>
            <a:spLocks noGrp="1"/>
          </p:cNvSpPr>
          <p:nvPr>
            <p:ph type="dt" sz="quarter" idx="1"/>
          </p:nvPr>
        </p:nvSpPr>
        <p:spPr>
          <a:xfrm>
            <a:off x="5626456" y="2"/>
            <a:ext cx="4302584" cy="718875"/>
          </a:xfrm>
          <a:prstGeom prst="rect">
            <a:avLst/>
          </a:prstGeom>
        </p:spPr>
        <p:txBody>
          <a:bodyPr vert="horz" lIns="130244" tIns="65121" rIns="130244" bIns="65121" rtlCol="0"/>
          <a:lstStyle>
            <a:lvl1pPr algn="r">
              <a:defRPr sz="1800"/>
            </a:lvl1pPr>
          </a:lstStyle>
          <a:p>
            <a:fld id="{72F998BB-4716-458C-9FAF-DD673BDB96D5}" type="datetimeFigureOut">
              <a:rPr lang="de-DE" smtClean="0"/>
              <a:pPr/>
              <a:t>08.12.2025</a:t>
            </a:fld>
            <a:endParaRPr lang="de-DE" dirty="0"/>
          </a:p>
        </p:txBody>
      </p:sp>
      <p:sp>
        <p:nvSpPr>
          <p:cNvPr id="4" name="Fußzeilenplatzhalter 3"/>
          <p:cNvSpPr>
            <a:spLocks noGrp="1"/>
          </p:cNvSpPr>
          <p:nvPr>
            <p:ph type="ftr" sz="quarter" idx="2"/>
          </p:nvPr>
        </p:nvSpPr>
        <p:spPr>
          <a:xfrm>
            <a:off x="3" y="13642532"/>
            <a:ext cx="4302584" cy="718875"/>
          </a:xfrm>
          <a:prstGeom prst="rect">
            <a:avLst/>
          </a:prstGeom>
        </p:spPr>
        <p:txBody>
          <a:bodyPr vert="horz" lIns="130244" tIns="65121" rIns="130244" bIns="65121" rtlCol="0" anchor="b"/>
          <a:lstStyle>
            <a:lvl1pPr algn="l">
              <a:defRPr sz="1800"/>
            </a:lvl1pPr>
          </a:lstStyle>
          <a:p>
            <a:endParaRPr lang="de-DE" dirty="0"/>
          </a:p>
        </p:txBody>
      </p:sp>
      <p:sp>
        <p:nvSpPr>
          <p:cNvPr id="5" name="Foliennummernplatzhalter 4"/>
          <p:cNvSpPr>
            <a:spLocks noGrp="1"/>
          </p:cNvSpPr>
          <p:nvPr>
            <p:ph type="sldNum" sz="quarter" idx="3"/>
          </p:nvPr>
        </p:nvSpPr>
        <p:spPr>
          <a:xfrm>
            <a:off x="5626456" y="13642532"/>
            <a:ext cx="4302584" cy="718875"/>
          </a:xfrm>
          <a:prstGeom prst="rect">
            <a:avLst/>
          </a:prstGeom>
        </p:spPr>
        <p:txBody>
          <a:bodyPr vert="horz" lIns="130244" tIns="65121" rIns="130244" bIns="65121" rtlCol="0" anchor="b"/>
          <a:lstStyle>
            <a:lvl1pPr algn="r">
              <a:defRPr sz="1800"/>
            </a:lvl1pPr>
          </a:lstStyle>
          <a:p>
            <a:fld id="{6104B193-2E70-461B-918E-A40264189FF6}" type="slidenum">
              <a:rPr lang="de-DE" smtClean="0"/>
              <a:pPr/>
              <a:t>‹Nr.›</a:t>
            </a:fld>
            <a:endParaRPr lang="de-DE" dirty="0"/>
          </a:p>
        </p:txBody>
      </p:sp>
    </p:spTree>
    <p:extLst>
      <p:ext uri="{BB962C8B-B14F-4D97-AF65-F5344CB8AC3E}">
        <p14:creationId xmlns:p14="http://schemas.microsoft.com/office/powerpoint/2010/main" val="3984693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868" cy="720855"/>
          </a:xfrm>
          <a:prstGeom prst="rect">
            <a:avLst/>
          </a:prstGeom>
        </p:spPr>
        <p:txBody>
          <a:bodyPr vert="horz" lIns="127961" tIns="63981" rIns="127961" bIns="63981" rtlCol="0"/>
          <a:lstStyle>
            <a:lvl1pPr algn="l">
              <a:defRPr sz="1700"/>
            </a:lvl1pPr>
          </a:lstStyle>
          <a:p>
            <a:endParaRPr lang="de-DE"/>
          </a:p>
        </p:txBody>
      </p:sp>
      <p:sp>
        <p:nvSpPr>
          <p:cNvPr id="3" name="Datumsplatzhalter 2"/>
          <p:cNvSpPr>
            <a:spLocks noGrp="1"/>
          </p:cNvSpPr>
          <p:nvPr>
            <p:ph type="dt" idx="1"/>
          </p:nvPr>
        </p:nvSpPr>
        <p:spPr>
          <a:xfrm>
            <a:off x="5626316" y="0"/>
            <a:ext cx="4302868" cy="720855"/>
          </a:xfrm>
          <a:prstGeom prst="rect">
            <a:avLst/>
          </a:prstGeom>
        </p:spPr>
        <p:txBody>
          <a:bodyPr vert="horz" lIns="127961" tIns="63981" rIns="127961" bIns="63981" rtlCol="0"/>
          <a:lstStyle>
            <a:lvl1pPr algn="r">
              <a:defRPr sz="1700"/>
            </a:lvl1pPr>
          </a:lstStyle>
          <a:p>
            <a:fld id="{789E3450-9B96-4253-A328-88EBEEFC044C}" type="datetimeFigureOut">
              <a:rPr lang="de-DE" smtClean="0"/>
              <a:t>08.12.2025</a:t>
            </a:fld>
            <a:endParaRPr lang="de-DE"/>
          </a:p>
        </p:txBody>
      </p:sp>
      <p:sp>
        <p:nvSpPr>
          <p:cNvPr id="4" name="Folienbildplatzhalter 3"/>
          <p:cNvSpPr>
            <a:spLocks noGrp="1" noRot="1" noChangeAspect="1"/>
          </p:cNvSpPr>
          <p:nvPr>
            <p:ph type="sldImg" idx="2"/>
          </p:nvPr>
        </p:nvSpPr>
        <p:spPr>
          <a:xfrm>
            <a:off x="3251200" y="1795463"/>
            <a:ext cx="3429000" cy="4848225"/>
          </a:xfrm>
          <a:prstGeom prst="rect">
            <a:avLst/>
          </a:prstGeom>
          <a:noFill/>
          <a:ln w="12700">
            <a:solidFill>
              <a:prstClr val="black"/>
            </a:solidFill>
          </a:ln>
        </p:spPr>
        <p:txBody>
          <a:bodyPr vert="horz" lIns="127961" tIns="63981" rIns="127961" bIns="63981" rtlCol="0" anchor="ctr"/>
          <a:lstStyle/>
          <a:p>
            <a:endParaRPr lang="de-DE"/>
          </a:p>
        </p:txBody>
      </p:sp>
      <p:sp>
        <p:nvSpPr>
          <p:cNvPr id="5" name="Notizenplatzhalter 4"/>
          <p:cNvSpPr>
            <a:spLocks noGrp="1"/>
          </p:cNvSpPr>
          <p:nvPr>
            <p:ph type="body" sz="quarter" idx="3"/>
          </p:nvPr>
        </p:nvSpPr>
        <p:spPr>
          <a:xfrm>
            <a:off x="993140" y="6912643"/>
            <a:ext cx="7945120" cy="5655596"/>
          </a:xfrm>
          <a:prstGeom prst="rect">
            <a:avLst/>
          </a:prstGeom>
        </p:spPr>
        <p:txBody>
          <a:bodyPr vert="horz" lIns="127961" tIns="63981" rIns="127961" bIns="63981"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13642845"/>
            <a:ext cx="4302868" cy="720855"/>
          </a:xfrm>
          <a:prstGeom prst="rect">
            <a:avLst/>
          </a:prstGeom>
        </p:spPr>
        <p:txBody>
          <a:bodyPr vert="horz" lIns="127961" tIns="63981" rIns="127961" bIns="63981" rtlCol="0" anchor="b"/>
          <a:lstStyle>
            <a:lvl1pPr algn="l">
              <a:defRPr sz="1700"/>
            </a:lvl1pPr>
          </a:lstStyle>
          <a:p>
            <a:endParaRPr lang="de-DE"/>
          </a:p>
        </p:txBody>
      </p:sp>
      <p:sp>
        <p:nvSpPr>
          <p:cNvPr id="7" name="Foliennummernplatzhalter 6"/>
          <p:cNvSpPr>
            <a:spLocks noGrp="1"/>
          </p:cNvSpPr>
          <p:nvPr>
            <p:ph type="sldNum" sz="quarter" idx="5"/>
          </p:nvPr>
        </p:nvSpPr>
        <p:spPr>
          <a:xfrm>
            <a:off x="5626316" y="13642845"/>
            <a:ext cx="4302868" cy="720855"/>
          </a:xfrm>
          <a:prstGeom prst="rect">
            <a:avLst/>
          </a:prstGeom>
        </p:spPr>
        <p:txBody>
          <a:bodyPr vert="horz" lIns="127961" tIns="63981" rIns="127961" bIns="63981" rtlCol="0" anchor="b"/>
          <a:lstStyle>
            <a:lvl1pPr algn="r">
              <a:defRPr sz="1700"/>
            </a:lvl1pPr>
          </a:lstStyle>
          <a:p>
            <a:fld id="{FB650503-3686-4558-BD50-A6BF7ABD1DD0}" type="slidenum">
              <a:rPr lang="de-DE" smtClean="0"/>
              <a:t>‹Nr.›</a:t>
            </a:fld>
            <a:endParaRPr lang="de-DE"/>
          </a:p>
        </p:txBody>
      </p:sp>
    </p:spTree>
    <p:extLst>
      <p:ext uri="{BB962C8B-B14F-4D97-AF65-F5344CB8AC3E}">
        <p14:creationId xmlns:p14="http://schemas.microsoft.com/office/powerpoint/2010/main" val="326897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B650503-3686-4558-BD50-A6BF7ABD1DD0}" type="slidenum">
              <a:rPr lang="de-DE" smtClean="0"/>
              <a:t>1</a:t>
            </a:fld>
            <a:endParaRPr lang="de-DE"/>
          </a:p>
        </p:txBody>
      </p:sp>
    </p:spTree>
    <p:extLst>
      <p:ext uri="{BB962C8B-B14F-4D97-AF65-F5344CB8AC3E}">
        <p14:creationId xmlns:p14="http://schemas.microsoft.com/office/powerpoint/2010/main" val="160251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70998" y="13298398"/>
            <a:ext cx="25737979" cy="9176085"/>
          </a:xfrm>
        </p:spPr>
        <p:txBody>
          <a:bodyPr/>
          <a:lstStyle/>
          <a:p>
            <a:r>
              <a:rPr lang="de-DE"/>
              <a:t>Titelmasterformat durch Klicken bearbeiten</a:t>
            </a:r>
          </a:p>
        </p:txBody>
      </p:sp>
      <p:sp>
        <p:nvSpPr>
          <p:cNvPr id="3" name="Untertitel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C1ABF87-2BED-4526-A211-A9138A7726B7}" type="datetimeFigureOut">
              <a:rPr lang="de-DE" smtClean="0"/>
              <a:pPr/>
              <a:t>08.12.2025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7DA279A-17A9-4391-9733-C17770644F65}" type="slidenum">
              <a:rPr lang="de-DE" smtClean="0"/>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C1ABF87-2BED-4526-A211-A9138A7726B7}" type="datetimeFigureOut">
              <a:rPr lang="de-DE" smtClean="0"/>
              <a:pPr/>
              <a:t>08.12.2025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7DA279A-17A9-4391-9733-C17770644F65}" type="slidenum">
              <a:rPr lang="de-DE" smtClean="0"/>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1952982" y="1714333"/>
            <a:ext cx="6812994" cy="36525976"/>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513999" y="1714333"/>
            <a:ext cx="19934317" cy="36525976"/>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C1ABF87-2BED-4526-A211-A9138A7726B7}" type="datetimeFigureOut">
              <a:rPr lang="de-DE" smtClean="0"/>
              <a:pPr/>
              <a:t>08.12.2025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7DA279A-17A9-4391-9733-C17770644F65}" type="slidenum">
              <a:rPr lang="de-DE" smtClean="0"/>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C1ABF87-2BED-4526-A211-A9138A7726B7}" type="datetimeFigureOut">
              <a:rPr lang="de-DE" smtClean="0"/>
              <a:pPr/>
              <a:t>08.12.2025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7DA279A-17A9-4391-9733-C17770644F65}" type="slidenum">
              <a:rPr lang="de-DE" smtClean="0"/>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1910" y="27508442"/>
            <a:ext cx="25737979" cy="8502249"/>
          </a:xfrm>
        </p:spPr>
        <p:txBody>
          <a:bodyPr anchor="t"/>
          <a:lstStyle>
            <a:lvl1pPr algn="l">
              <a:defRPr sz="18300" b="1" cap="all"/>
            </a:lvl1pPr>
          </a:lstStyle>
          <a:p>
            <a:r>
              <a:rPr lang="de-DE"/>
              <a:t>Titelmasterformat durch Klicken bearbeiten</a:t>
            </a:r>
          </a:p>
        </p:txBody>
      </p:sp>
      <p:sp>
        <p:nvSpPr>
          <p:cNvPr id="3" name="Textplatzhalter 2"/>
          <p:cNvSpPr>
            <a:spLocks noGrp="1"/>
          </p:cNvSpPr>
          <p:nvPr>
            <p:ph type="body" idx="1"/>
          </p:nvPr>
        </p:nvSpPr>
        <p:spPr>
          <a:xfrm>
            <a:off x="2391910" y="18144085"/>
            <a:ext cx="25737979" cy="9364360"/>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9C1ABF87-2BED-4526-A211-A9138A7726B7}" type="datetimeFigureOut">
              <a:rPr lang="de-DE" smtClean="0"/>
              <a:pPr/>
              <a:t>08.12.2025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7DA279A-17A9-4391-9733-C17770644F65}" type="slidenum">
              <a:rPr lang="de-DE" smtClean="0"/>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513999" y="9988663"/>
            <a:ext cx="13373656" cy="28251646"/>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15392320" y="9988663"/>
            <a:ext cx="13373656" cy="28251646"/>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C1ABF87-2BED-4526-A211-A9138A7726B7}" type="datetimeFigureOut">
              <a:rPr lang="de-DE" smtClean="0"/>
              <a:pPr/>
              <a:t>08.12.2025</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07DA279A-17A9-4391-9733-C17770644F65}" type="slidenum">
              <a:rPr lang="de-DE" smtClean="0"/>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1514001" y="9582373"/>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de-DE"/>
              <a:t>Textmasterformate durch Klicken bearbeiten</a:t>
            </a:r>
          </a:p>
        </p:txBody>
      </p:sp>
      <p:sp>
        <p:nvSpPr>
          <p:cNvPr id="4" name="Inhaltsplatzhalter 3"/>
          <p:cNvSpPr>
            <a:spLocks noGrp="1"/>
          </p:cNvSpPr>
          <p:nvPr>
            <p:ph sz="half" idx="2"/>
          </p:nvPr>
        </p:nvSpPr>
        <p:spPr>
          <a:xfrm>
            <a:off x="1514001" y="13575850"/>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15381810" y="9582373"/>
            <a:ext cx="13384168"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de-DE"/>
              <a:t>Textmasterformate durch Klicken bearbeiten</a:t>
            </a:r>
          </a:p>
        </p:txBody>
      </p:sp>
      <p:sp>
        <p:nvSpPr>
          <p:cNvPr id="6" name="Inhaltsplatzhalter 5"/>
          <p:cNvSpPr>
            <a:spLocks noGrp="1"/>
          </p:cNvSpPr>
          <p:nvPr>
            <p:ph sz="quarter" idx="4"/>
          </p:nvPr>
        </p:nvSpPr>
        <p:spPr>
          <a:xfrm>
            <a:off x="15381810" y="13575850"/>
            <a:ext cx="13384168"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C1ABF87-2BED-4526-A211-A9138A7726B7}" type="datetimeFigureOut">
              <a:rPr lang="de-DE" smtClean="0"/>
              <a:pPr/>
              <a:t>08.12.2025</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07DA279A-17A9-4391-9733-C17770644F65}" type="slidenum">
              <a:rPr lang="de-DE" smtClean="0"/>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C1ABF87-2BED-4526-A211-A9138A7726B7}" type="datetimeFigureOut">
              <a:rPr lang="de-DE" smtClean="0"/>
              <a:pPr/>
              <a:t>08.12.2025</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07DA279A-17A9-4391-9733-C17770644F65}" type="slidenum">
              <a:rPr lang="de-DE" smtClean="0"/>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C1ABF87-2BED-4526-A211-A9138A7726B7}" type="datetimeFigureOut">
              <a:rPr lang="de-DE" smtClean="0"/>
              <a:pPr/>
              <a:t>08.12.2025</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07DA279A-17A9-4391-9733-C17770644F65}" type="slidenum">
              <a:rPr lang="de-DE" smtClean="0"/>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14001" y="1704415"/>
            <a:ext cx="9961904" cy="7253667"/>
          </a:xfrm>
        </p:spPr>
        <p:txBody>
          <a:bodyPr anchor="b"/>
          <a:lstStyle>
            <a:lvl1pPr algn="l">
              <a:defRPr sz="9100" b="1"/>
            </a:lvl1pPr>
          </a:lstStyle>
          <a:p>
            <a:r>
              <a:rPr lang="de-DE"/>
              <a:t>Titelmasterformat durch Klicken bearbeiten</a:t>
            </a:r>
          </a:p>
        </p:txBody>
      </p:sp>
      <p:sp>
        <p:nvSpPr>
          <p:cNvPr id="3" name="Inhaltsplatzhalter 2"/>
          <p:cNvSpPr>
            <a:spLocks noGrp="1"/>
          </p:cNvSpPr>
          <p:nvPr>
            <p:ph idx="1"/>
          </p:nvPr>
        </p:nvSpPr>
        <p:spPr>
          <a:xfrm>
            <a:off x="11838629" y="1704417"/>
            <a:ext cx="16927349" cy="3653589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1514001" y="8958084"/>
            <a:ext cx="9961904" cy="29282225"/>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9C1ABF87-2BED-4526-A211-A9138A7726B7}" type="datetimeFigureOut">
              <a:rPr lang="de-DE" smtClean="0"/>
              <a:pPr/>
              <a:t>08.12.2025</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07DA279A-17A9-4391-9733-C17770644F65}" type="slidenum">
              <a:rPr lang="de-DE" smtClean="0"/>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35087" y="29965970"/>
            <a:ext cx="18167985" cy="3537654"/>
          </a:xfrm>
        </p:spPr>
        <p:txBody>
          <a:bodyPr anchor="b"/>
          <a:lstStyle>
            <a:lvl1pPr algn="l">
              <a:defRPr sz="9100" b="1"/>
            </a:lvl1pPr>
          </a:lstStyle>
          <a:p>
            <a:r>
              <a:rPr lang="de-DE"/>
              <a:t>Titelmasterformat durch Klicken bearbeiten</a:t>
            </a:r>
          </a:p>
        </p:txBody>
      </p:sp>
      <p:sp>
        <p:nvSpPr>
          <p:cNvPr id="3" name="Bildplatzhalter 2"/>
          <p:cNvSpPr>
            <a:spLocks noGrp="1"/>
          </p:cNvSpPr>
          <p:nvPr>
            <p:ph type="pic" idx="1"/>
          </p:nvPr>
        </p:nvSpPr>
        <p:spPr>
          <a:xfrm>
            <a:off x="5935087" y="3825019"/>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de-DE" dirty="0"/>
          </a:p>
        </p:txBody>
      </p:sp>
      <p:sp>
        <p:nvSpPr>
          <p:cNvPr id="4" name="Textplatzhalter 3"/>
          <p:cNvSpPr>
            <a:spLocks noGrp="1"/>
          </p:cNvSpPr>
          <p:nvPr>
            <p:ph type="body" sz="half" idx="2"/>
          </p:nvPr>
        </p:nvSpPr>
        <p:spPr>
          <a:xfrm>
            <a:off x="5935087" y="33503624"/>
            <a:ext cx="18167985" cy="5024051"/>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9C1ABF87-2BED-4526-A211-A9138A7726B7}" type="datetimeFigureOut">
              <a:rPr lang="de-DE" smtClean="0"/>
              <a:pPr/>
              <a:t>08.12.2025</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07DA279A-17A9-4391-9733-C17770644F65}" type="slidenum">
              <a:rPr lang="de-DE" smtClean="0"/>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chemeClr val="bg1"/>
            </a:gs>
            <a:gs pos="18000">
              <a:schemeClr val="bg1">
                <a:lumMod val="85000"/>
              </a:schemeClr>
            </a:gs>
            <a:gs pos="15000">
              <a:schemeClr val="bg1">
                <a:lumMod val="50000"/>
              </a:schemeClr>
            </a:gs>
            <a:gs pos="11000">
              <a:schemeClr val="tx1">
                <a:lumMod val="50000"/>
                <a:lumOff val="50000"/>
              </a:schemeClr>
            </a:gs>
            <a:gs pos="50000">
              <a:schemeClr val="bg1">
                <a:lumMod val="50000"/>
              </a:schemeClr>
            </a:gs>
            <a:gs pos="99000">
              <a:schemeClr val="bg1">
                <a:lumMod val="85000"/>
              </a:schemeClr>
            </a:gs>
            <a:gs pos="91000">
              <a:schemeClr val="bg1">
                <a:lumMod val="50000"/>
              </a:schemeClr>
            </a:gs>
          </a:gsLst>
          <a:lin ang="5400000" scaled="0"/>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de-DE"/>
              <a:t>Titelmasterformat durch Klicken bearbeiten</a:t>
            </a:r>
          </a:p>
        </p:txBody>
      </p:sp>
      <p:sp>
        <p:nvSpPr>
          <p:cNvPr id="3" name="Textplatzhalter 2"/>
          <p:cNvSpPr>
            <a:spLocks noGrp="1"/>
          </p:cNvSpPr>
          <p:nvPr>
            <p:ph type="body" idx="1"/>
          </p:nvPr>
        </p:nvSpPr>
        <p:spPr>
          <a:xfrm>
            <a:off x="1513999" y="9988663"/>
            <a:ext cx="27251978" cy="28251646"/>
          </a:xfrm>
          <a:prstGeom prst="rect">
            <a:avLst/>
          </a:prstGeom>
        </p:spPr>
        <p:txBody>
          <a:bodyPr vert="horz" lIns="417643" tIns="208822" rIns="417643" bIns="208822"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1513999" y="39677166"/>
            <a:ext cx="7065328" cy="2279156"/>
          </a:xfrm>
          <a:prstGeom prst="rect">
            <a:avLst/>
          </a:prstGeom>
        </p:spPr>
        <p:txBody>
          <a:bodyPr vert="horz" lIns="417643" tIns="208822" rIns="417643" bIns="208822" rtlCol="0" anchor="ctr"/>
          <a:lstStyle>
            <a:lvl1pPr algn="l">
              <a:defRPr sz="5500">
                <a:solidFill>
                  <a:schemeClr val="tx1">
                    <a:tint val="75000"/>
                  </a:schemeClr>
                </a:solidFill>
              </a:defRPr>
            </a:lvl1pPr>
          </a:lstStyle>
          <a:p>
            <a:fld id="{9C1ABF87-2BED-4526-A211-A9138A7726B7}" type="datetimeFigureOut">
              <a:rPr lang="de-DE" smtClean="0"/>
              <a:pPr/>
              <a:t>08.12.2025</a:t>
            </a:fld>
            <a:endParaRPr lang="de-DE" dirty="0"/>
          </a:p>
        </p:txBody>
      </p:sp>
      <p:sp>
        <p:nvSpPr>
          <p:cNvPr id="5" name="Fußzeilenplatzhalter 4"/>
          <p:cNvSpPr>
            <a:spLocks noGrp="1"/>
          </p:cNvSpPr>
          <p:nvPr>
            <p:ph type="ftr" sz="quarter" idx="3"/>
          </p:nvPr>
        </p:nvSpPr>
        <p:spPr>
          <a:xfrm>
            <a:off x="10345658" y="39677166"/>
            <a:ext cx="9588659" cy="2279156"/>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21700649" y="39677166"/>
            <a:ext cx="7065328" cy="2279156"/>
          </a:xfrm>
          <a:prstGeom prst="rect">
            <a:avLst/>
          </a:prstGeom>
        </p:spPr>
        <p:txBody>
          <a:bodyPr vert="horz" lIns="417643" tIns="208822" rIns="417643" bIns="208822" rtlCol="0" anchor="ctr"/>
          <a:lstStyle>
            <a:lvl1pPr algn="r">
              <a:defRPr sz="5500">
                <a:solidFill>
                  <a:schemeClr val="tx1">
                    <a:tint val="75000"/>
                  </a:schemeClr>
                </a:solidFill>
              </a:defRPr>
            </a:lvl1pPr>
          </a:lstStyle>
          <a:p>
            <a:fld id="{07DA279A-17A9-4391-9733-C17770644F65}"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info@woge-werdohl.de"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png"/><Relationship Id="rId5" Type="http://schemas.openxmlformats.org/officeDocument/2006/relationships/image" Target="../media/image2.jp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extfeld 339"/>
          <p:cNvSpPr txBox="1"/>
          <p:nvPr/>
        </p:nvSpPr>
        <p:spPr>
          <a:xfrm>
            <a:off x="1169767" y="4646903"/>
            <a:ext cx="19889043" cy="1785104"/>
          </a:xfrm>
          <a:prstGeom prst="rect">
            <a:avLst/>
          </a:prstGeom>
          <a:noFill/>
        </p:spPr>
        <p:txBody>
          <a:bodyPr wrap="square" rtlCol="0">
            <a:spAutoFit/>
          </a:bodyPr>
          <a:lstStyle/>
          <a:p>
            <a:r>
              <a:rPr lang="de-DE" sz="11000" b="1" dirty="0">
                <a:solidFill>
                  <a:schemeClr val="bg1"/>
                </a:solidFill>
              </a:rPr>
              <a:t>Das klimaneutrale Haus der</a:t>
            </a:r>
            <a:endParaRPr lang="en-US" sz="11000" b="1" dirty="0">
              <a:solidFill>
                <a:schemeClr val="bg1"/>
              </a:solidFill>
            </a:endParaRPr>
          </a:p>
        </p:txBody>
      </p:sp>
      <p:sp>
        <p:nvSpPr>
          <p:cNvPr id="342" name="Inhaltsplatzhalter 12"/>
          <p:cNvSpPr txBox="1">
            <a:spLocks/>
          </p:cNvSpPr>
          <p:nvPr/>
        </p:nvSpPr>
        <p:spPr>
          <a:xfrm>
            <a:off x="697951" y="7795230"/>
            <a:ext cx="21600000" cy="4320000"/>
          </a:xfrm>
          <a:prstGeom prst="rect">
            <a:avLst/>
          </a:prstGeom>
          <a:solidFill>
            <a:schemeClr val="bg1"/>
          </a:solidFill>
          <a:ln w="9525">
            <a:solidFill>
              <a:schemeClr val="bg1"/>
            </a:solidFill>
          </a:ln>
          <a:effectLst/>
          <a:scene3d>
            <a:camera prst="orthographicFront"/>
            <a:lightRig rig="threePt" dir="t"/>
          </a:scene3d>
          <a:sp3d>
            <a:bevelT/>
          </a:sp3d>
        </p:spPr>
        <p:txBody>
          <a:bodyPr/>
          <a:lstStyle>
            <a:lvl1pPr>
              <a:defRPr/>
            </a:lvl1pPr>
          </a:lstStyle>
          <a:p>
            <a:pPr marL="804341" marR="0" lvl="0" indent="-804341" algn="l" defTabSz="2144908" rtl="0" eaLnBrk="1" fontAlgn="auto" latinLnBrk="0" hangingPunct="1">
              <a:lnSpc>
                <a:spcPct val="100000"/>
              </a:lnSpc>
              <a:spcBef>
                <a:spcPct val="20000"/>
              </a:spcBef>
              <a:spcAft>
                <a:spcPts val="0"/>
              </a:spcAft>
              <a:buClrTx/>
              <a:buSzTx/>
              <a:buFont typeface="Arial" pitchFamily="34" charset="0"/>
              <a:buNone/>
              <a:tabLst/>
              <a:defRPr/>
            </a:pPr>
            <a:endParaRPr kumimoji="0" lang="en-US" sz="7500" b="0" i="0" u="none" strike="noStrike" kern="1200" cap="none" spc="0" normalizeH="0" baseline="0" noProof="0" dirty="0">
              <a:ln>
                <a:noFill/>
              </a:ln>
              <a:solidFill>
                <a:schemeClr val="tx1"/>
              </a:solidFill>
              <a:effectLst/>
              <a:uLnTx/>
              <a:uFillTx/>
              <a:latin typeface="+mn-lt"/>
              <a:ea typeface="+mn-ea"/>
              <a:cs typeface="+mn-cs"/>
            </a:endParaRPr>
          </a:p>
        </p:txBody>
      </p:sp>
      <p:sp>
        <p:nvSpPr>
          <p:cNvPr id="344" name="Inhaltsplatzhalter 12"/>
          <p:cNvSpPr txBox="1">
            <a:spLocks/>
          </p:cNvSpPr>
          <p:nvPr/>
        </p:nvSpPr>
        <p:spPr>
          <a:xfrm>
            <a:off x="738387" y="12689301"/>
            <a:ext cx="21600000" cy="4320000"/>
          </a:xfrm>
          <a:prstGeom prst="rect">
            <a:avLst/>
          </a:prstGeom>
          <a:solidFill>
            <a:schemeClr val="bg1"/>
          </a:solidFill>
          <a:ln w="9525">
            <a:solidFill>
              <a:schemeClr val="bg1"/>
            </a:solidFill>
          </a:ln>
          <a:effectLst/>
          <a:scene3d>
            <a:camera prst="orthographicFront"/>
            <a:lightRig rig="threePt" dir="t"/>
          </a:scene3d>
          <a:sp3d>
            <a:bevelT/>
          </a:sp3d>
        </p:spPr>
        <p:txBody>
          <a:bodyPr/>
          <a:lstStyle>
            <a:lvl1pPr>
              <a:defRPr/>
            </a:lvl1pPr>
          </a:lstStyle>
          <a:p>
            <a:pPr marL="804341" marR="0" lvl="0" indent="-804341" algn="l" defTabSz="2144908" rtl="0" eaLnBrk="1" fontAlgn="auto" latinLnBrk="0" hangingPunct="1">
              <a:lnSpc>
                <a:spcPct val="100000"/>
              </a:lnSpc>
              <a:spcBef>
                <a:spcPct val="20000"/>
              </a:spcBef>
              <a:spcAft>
                <a:spcPts val="0"/>
              </a:spcAft>
              <a:buClrTx/>
              <a:buSzTx/>
              <a:buFont typeface="Arial" pitchFamily="34" charset="0"/>
              <a:buNone/>
              <a:tabLst/>
              <a:defRPr/>
            </a:pPr>
            <a:endParaRPr kumimoji="0" lang="en-US" sz="7500" b="0" i="0" u="none" strike="noStrike" kern="1200" cap="none" spc="0" normalizeH="0" baseline="0" noProof="0" dirty="0">
              <a:ln>
                <a:noFill/>
              </a:ln>
              <a:solidFill>
                <a:schemeClr val="tx1"/>
              </a:solidFill>
              <a:effectLst/>
              <a:uLnTx/>
              <a:uFillTx/>
              <a:latin typeface="+mn-lt"/>
              <a:ea typeface="+mn-ea"/>
              <a:cs typeface="+mn-cs"/>
            </a:endParaRPr>
          </a:p>
        </p:txBody>
      </p:sp>
      <p:sp>
        <p:nvSpPr>
          <p:cNvPr id="345" name="Inhaltsplatzhalter 12"/>
          <p:cNvSpPr txBox="1">
            <a:spLocks/>
          </p:cNvSpPr>
          <p:nvPr/>
        </p:nvSpPr>
        <p:spPr>
          <a:xfrm>
            <a:off x="22916849" y="7777165"/>
            <a:ext cx="6660000" cy="9232136"/>
          </a:xfrm>
          <a:prstGeom prst="rect">
            <a:avLst/>
          </a:prstGeom>
          <a:solidFill>
            <a:schemeClr val="bg1"/>
          </a:solidFill>
          <a:ln w="9525">
            <a:solidFill>
              <a:schemeClr val="bg1"/>
            </a:solidFill>
          </a:ln>
          <a:effectLst/>
          <a:scene3d>
            <a:camera prst="orthographicFront"/>
            <a:lightRig rig="threePt" dir="t"/>
          </a:scene3d>
          <a:sp3d>
            <a:bevelT/>
          </a:sp3d>
        </p:spPr>
        <p:txBody>
          <a:bodyPr/>
          <a:lstStyle>
            <a:lvl1pPr>
              <a:defRPr/>
            </a:lvl1pPr>
          </a:lstStyle>
          <a:p>
            <a:pPr marL="804341" marR="0" lvl="0" indent="-804341" algn="l" defTabSz="2144908" rtl="0" eaLnBrk="1" fontAlgn="auto" latinLnBrk="0" hangingPunct="1">
              <a:lnSpc>
                <a:spcPct val="100000"/>
              </a:lnSpc>
              <a:spcBef>
                <a:spcPct val="20000"/>
              </a:spcBef>
              <a:spcAft>
                <a:spcPts val="0"/>
              </a:spcAft>
              <a:buClrTx/>
              <a:buSzTx/>
              <a:buFont typeface="Arial" pitchFamily="34" charset="0"/>
              <a:buNone/>
              <a:tabLst/>
              <a:defRPr/>
            </a:pPr>
            <a:endParaRPr kumimoji="0" lang="en-US" sz="7500" b="0" i="0" u="none" strike="noStrike" kern="1200" cap="none" spc="0" normalizeH="0" baseline="0" noProof="0" dirty="0">
              <a:ln>
                <a:noFill/>
              </a:ln>
              <a:solidFill>
                <a:schemeClr val="tx1"/>
              </a:solidFill>
              <a:effectLst/>
              <a:uLnTx/>
              <a:uFillTx/>
              <a:latin typeface="+mn-lt"/>
              <a:ea typeface="+mn-ea"/>
              <a:cs typeface="+mn-cs"/>
            </a:endParaRPr>
          </a:p>
        </p:txBody>
      </p:sp>
      <p:sp>
        <p:nvSpPr>
          <p:cNvPr id="348" name="Textfeld 347"/>
          <p:cNvSpPr txBox="1"/>
          <p:nvPr/>
        </p:nvSpPr>
        <p:spPr>
          <a:xfrm>
            <a:off x="1029446" y="640106"/>
            <a:ext cx="23873093" cy="2708434"/>
          </a:xfrm>
          <a:prstGeom prst="rect">
            <a:avLst/>
          </a:prstGeom>
          <a:noFill/>
        </p:spPr>
        <p:txBody>
          <a:bodyPr wrap="square" rtlCol="0">
            <a:spAutoFit/>
          </a:bodyPr>
          <a:lstStyle/>
          <a:p>
            <a:r>
              <a:rPr lang="de-DE" sz="11000" b="1" dirty="0"/>
              <a:t>Städte Werdohl &amp; Neuenrade</a:t>
            </a:r>
          </a:p>
          <a:p>
            <a:r>
              <a:rPr lang="de-DE" sz="6000" b="0" dirty="0"/>
              <a:t>Wohnungsgesellschaft Werdohl GmbH</a:t>
            </a:r>
            <a:endParaRPr lang="en-US" sz="6000" b="0" dirty="0"/>
          </a:p>
        </p:txBody>
      </p:sp>
      <p:sp>
        <p:nvSpPr>
          <p:cNvPr id="350" name="Inhaltsplatzhalter 12"/>
          <p:cNvSpPr txBox="1">
            <a:spLocks/>
          </p:cNvSpPr>
          <p:nvPr/>
        </p:nvSpPr>
        <p:spPr>
          <a:xfrm>
            <a:off x="22916849" y="17599868"/>
            <a:ext cx="6660000" cy="7920000"/>
          </a:xfrm>
          <a:prstGeom prst="rect">
            <a:avLst/>
          </a:prstGeom>
          <a:solidFill>
            <a:schemeClr val="bg1"/>
          </a:solidFill>
          <a:ln w="9525">
            <a:solidFill>
              <a:schemeClr val="bg1"/>
            </a:solidFill>
          </a:ln>
          <a:effectLst/>
          <a:scene3d>
            <a:camera prst="orthographicFront"/>
            <a:lightRig rig="threePt" dir="t"/>
          </a:scene3d>
          <a:sp3d>
            <a:bevelT/>
          </a:sp3d>
        </p:spPr>
        <p:txBody>
          <a:bodyPr/>
          <a:lstStyle>
            <a:lvl1pPr>
              <a:defRPr/>
            </a:lvl1pPr>
          </a:lstStyle>
          <a:p>
            <a:pPr marL="804341" marR="0" lvl="0" indent="-804341" algn="l" defTabSz="2144908" rtl="0" eaLnBrk="1" fontAlgn="auto" latinLnBrk="0" hangingPunct="1">
              <a:lnSpc>
                <a:spcPct val="100000"/>
              </a:lnSpc>
              <a:spcBef>
                <a:spcPct val="20000"/>
              </a:spcBef>
              <a:spcAft>
                <a:spcPts val="0"/>
              </a:spcAft>
              <a:buClrTx/>
              <a:buSzTx/>
              <a:buFont typeface="Arial" pitchFamily="34" charset="0"/>
              <a:buNone/>
              <a:tabLst/>
              <a:defRPr/>
            </a:pPr>
            <a:endParaRPr kumimoji="0" lang="en-US" sz="7500" b="0" i="0" u="none" strike="noStrike" kern="1200" cap="none" spc="0" normalizeH="0" baseline="0" noProof="0" dirty="0">
              <a:ln>
                <a:noFill/>
              </a:ln>
              <a:solidFill>
                <a:schemeClr val="tx1"/>
              </a:solidFill>
              <a:effectLst/>
              <a:uLnTx/>
              <a:uFillTx/>
              <a:latin typeface="+mn-lt"/>
              <a:ea typeface="+mn-ea"/>
              <a:cs typeface="+mn-cs"/>
            </a:endParaRPr>
          </a:p>
        </p:txBody>
      </p:sp>
      <p:sp>
        <p:nvSpPr>
          <p:cNvPr id="351" name="Inhaltsplatzhalter 12"/>
          <p:cNvSpPr txBox="1">
            <a:spLocks/>
          </p:cNvSpPr>
          <p:nvPr/>
        </p:nvSpPr>
        <p:spPr>
          <a:xfrm>
            <a:off x="22965874" y="26128118"/>
            <a:ext cx="6660000" cy="12935786"/>
          </a:xfrm>
          <a:prstGeom prst="rect">
            <a:avLst/>
          </a:prstGeom>
          <a:solidFill>
            <a:schemeClr val="bg1"/>
          </a:solidFill>
          <a:ln w="9525">
            <a:solidFill>
              <a:schemeClr val="bg1"/>
            </a:solidFill>
          </a:ln>
          <a:effectLst/>
          <a:scene3d>
            <a:camera prst="orthographicFront"/>
            <a:lightRig rig="threePt" dir="t"/>
          </a:scene3d>
          <a:sp3d>
            <a:bevelT/>
          </a:sp3d>
        </p:spPr>
        <p:txBody>
          <a:bodyPr/>
          <a:lstStyle>
            <a:lvl1pPr>
              <a:defRPr/>
            </a:lvl1pPr>
          </a:lstStyle>
          <a:p>
            <a:pPr marL="804341" marR="0" lvl="0" indent="-804341" algn="l" defTabSz="2144908" rtl="0" eaLnBrk="1" fontAlgn="auto" latinLnBrk="0" hangingPunct="1">
              <a:lnSpc>
                <a:spcPct val="100000"/>
              </a:lnSpc>
              <a:spcBef>
                <a:spcPct val="20000"/>
              </a:spcBef>
              <a:spcAft>
                <a:spcPts val="0"/>
              </a:spcAft>
              <a:buClrTx/>
              <a:buSzTx/>
              <a:buFont typeface="Arial" pitchFamily="34" charset="0"/>
              <a:buNone/>
              <a:tabLst/>
              <a:defRPr/>
            </a:pPr>
            <a:endParaRPr kumimoji="0" lang="en-US" sz="7500" b="0" i="0" u="none" strike="noStrike" kern="1200" cap="none" spc="0" normalizeH="0" baseline="0" noProof="0" dirty="0">
              <a:ln>
                <a:noFill/>
              </a:ln>
              <a:solidFill>
                <a:schemeClr val="tx1"/>
              </a:solidFill>
              <a:effectLst/>
              <a:uLnTx/>
              <a:uFillTx/>
              <a:latin typeface="+mn-lt"/>
              <a:ea typeface="+mn-ea"/>
              <a:cs typeface="+mn-cs"/>
            </a:endParaRPr>
          </a:p>
        </p:txBody>
      </p:sp>
      <p:sp>
        <p:nvSpPr>
          <p:cNvPr id="352" name="Inhaltsplatzhalter 12"/>
          <p:cNvSpPr txBox="1">
            <a:spLocks/>
          </p:cNvSpPr>
          <p:nvPr/>
        </p:nvSpPr>
        <p:spPr>
          <a:xfrm>
            <a:off x="22940767" y="39678046"/>
            <a:ext cx="6660000" cy="2472691"/>
          </a:xfrm>
          <a:prstGeom prst="rect">
            <a:avLst/>
          </a:prstGeom>
          <a:solidFill>
            <a:schemeClr val="bg1"/>
          </a:solidFill>
          <a:ln w="9525">
            <a:solidFill>
              <a:schemeClr val="bg1"/>
            </a:solidFill>
          </a:ln>
          <a:effectLst/>
          <a:scene3d>
            <a:camera prst="orthographicFront"/>
            <a:lightRig rig="threePt" dir="t"/>
          </a:scene3d>
          <a:sp3d>
            <a:bevelT/>
          </a:sp3d>
        </p:spPr>
        <p:txBody>
          <a:bodyPr/>
          <a:lstStyle>
            <a:lvl1pPr>
              <a:defRPr/>
            </a:lvl1pPr>
          </a:lstStyle>
          <a:p>
            <a:pPr marL="804341" marR="0" lvl="0" indent="-804341" algn="l" defTabSz="2144908" rtl="0" eaLnBrk="1" fontAlgn="auto" latinLnBrk="0" hangingPunct="1">
              <a:lnSpc>
                <a:spcPct val="100000"/>
              </a:lnSpc>
              <a:spcBef>
                <a:spcPct val="20000"/>
              </a:spcBef>
              <a:spcAft>
                <a:spcPts val="0"/>
              </a:spcAft>
              <a:buClrTx/>
              <a:buSzTx/>
              <a:buFont typeface="Arial" pitchFamily="34" charset="0"/>
              <a:buNone/>
              <a:tabLst/>
              <a:defRPr/>
            </a:pPr>
            <a:endParaRPr kumimoji="0" lang="en-US" sz="7500" b="0" i="0" u="none" strike="noStrike" kern="1200" cap="none" spc="0" normalizeH="0" baseline="0" noProof="0" dirty="0">
              <a:ln>
                <a:noFill/>
              </a:ln>
              <a:solidFill>
                <a:schemeClr val="tx1"/>
              </a:solidFill>
              <a:effectLst/>
              <a:uLnTx/>
              <a:uFillTx/>
              <a:latin typeface="+mn-lt"/>
              <a:ea typeface="+mn-ea"/>
              <a:cs typeface="+mn-cs"/>
            </a:endParaRPr>
          </a:p>
        </p:txBody>
      </p:sp>
      <p:sp>
        <p:nvSpPr>
          <p:cNvPr id="289" name="Textfeld 288"/>
          <p:cNvSpPr txBox="1"/>
          <p:nvPr/>
        </p:nvSpPr>
        <p:spPr>
          <a:xfrm>
            <a:off x="1131990" y="7828821"/>
            <a:ext cx="20954676" cy="4124206"/>
          </a:xfrm>
          <a:prstGeom prst="rect">
            <a:avLst/>
          </a:prstGeom>
          <a:noFill/>
        </p:spPr>
        <p:txBody>
          <a:bodyPr wrap="square" rtlCol="0">
            <a:spAutoFit/>
          </a:bodyPr>
          <a:lstStyle/>
          <a:p>
            <a:pPr>
              <a:spcAft>
                <a:spcPts val="1200"/>
              </a:spcAft>
            </a:pPr>
            <a:r>
              <a:rPr lang="de-DE" sz="6000" b="1" dirty="0"/>
              <a:t>Kurzbeschreibung</a:t>
            </a:r>
          </a:p>
          <a:p>
            <a:pPr>
              <a:spcAft>
                <a:spcPts val="1200"/>
              </a:spcAft>
            </a:pPr>
            <a:r>
              <a:rPr lang="de-DE" sz="3200" dirty="0">
                <a:latin typeface="Calibri" pitchFamily="34" charset="0"/>
                <a:cs typeface="Calibri" pitchFamily="34" charset="0"/>
              </a:rPr>
              <a:t>Deutschland steht vor der gesamtgesellschaftlichen Mammutaufgabe, einen gewichtigen Beitrag zur Erreichung der Klima-neutralität in der Welt mitzutragen. Die Wohnungsgesellschaft Werdohl GmbH möchte bei den CO2-Reduzierungen eine Vorreiterrolle einnehmen und hat daher einen mit den Anteilseignern abgestimmten Klimaschutzpfad verabschiedet, mit dem die weitgehende Dekarbonisierung der Bestände anstatt 2045 schon 10 Jahre früher, im Jahr 2035, erreicht werden soll.                 Im Klartext bedeutet dies, dass über den Gesamtbestand der Durchschnittsausstoß an CO2 pro m²-Wohnfläche im Jahr 2035 ungefähr 6 kg betragen soll. Das entspricht einem Energieverbrauchswert von als 30 bis 40 kWh pro m²- Wohnfläche.</a:t>
            </a:r>
            <a:endParaRPr lang="en-US" sz="3200" dirty="0">
              <a:latin typeface="Calibri" pitchFamily="34" charset="0"/>
              <a:cs typeface="Calibri" pitchFamily="34" charset="0"/>
            </a:endParaRPr>
          </a:p>
        </p:txBody>
      </p:sp>
      <p:sp>
        <p:nvSpPr>
          <p:cNvPr id="290" name="Textfeld 289"/>
          <p:cNvSpPr txBox="1"/>
          <p:nvPr/>
        </p:nvSpPr>
        <p:spPr>
          <a:xfrm>
            <a:off x="23327012" y="17862672"/>
            <a:ext cx="6020493" cy="7402026"/>
          </a:xfrm>
          <a:prstGeom prst="rect">
            <a:avLst/>
          </a:prstGeom>
          <a:noFill/>
        </p:spPr>
        <p:txBody>
          <a:bodyPr wrap="square" rtlCol="0">
            <a:spAutoFit/>
          </a:bodyPr>
          <a:lstStyle/>
          <a:p>
            <a:pPr defTabSz="1792288">
              <a:spcBef>
                <a:spcPts val="600"/>
              </a:spcBef>
            </a:pPr>
            <a:r>
              <a:rPr lang="de-DE" sz="2800" b="1" dirty="0"/>
              <a:t>Status Quo (Stand Ende 2025)</a:t>
            </a:r>
          </a:p>
          <a:p>
            <a:pPr defTabSz="1792288">
              <a:spcBef>
                <a:spcPts val="600"/>
              </a:spcBef>
            </a:pPr>
            <a:r>
              <a:rPr lang="de-DE" sz="2800" dirty="0"/>
              <a:t>Anzahl Gebäude:	217 </a:t>
            </a:r>
          </a:p>
          <a:p>
            <a:pPr defTabSz="1792288">
              <a:spcBef>
                <a:spcPts val="600"/>
              </a:spcBef>
            </a:pPr>
            <a:r>
              <a:rPr lang="de-DE" sz="2800" dirty="0"/>
              <a:t>Heizanlagen:	129</a:t>
            </a:r>
          </a:p>
          <a:p>
            <a:pPr defTabSz="1792288">
              <a:spcBef>
                <a:spcPts val="600"/>
              </a:spcBef>
            </a:pPr>
            <a:r>
              <a:rPr lang="de-DE" sz="2800" dirty="0"/>
              <a:t>Wohn-/Gewerbefläche:	ca. 90.000 m²</a:t>
            </a:r>
          </a:p>
          <a:p>
            <a:pPr defTabSz="1792288">
              <a:spcBef>
                <a:spcPts val="600"/>
              </a:spcBef>
            </a:pPr>
            <a:r>
              <a:rPr lang="de-DE" sz="2800" b="1" dirty="0"/>
              <a:t>Heizarten / Anzahl Gebäude</a:t>
            </a:r>
            <a:endParaRPr lang="de-DE" sz="2000" b="1" dirty="0"/>
          </a:p>
          <a:p>
            <a:pPr defTabSz="1792288">
              <a:spcBef>
                <a:spcPts val="600"/>
              </a:spcBef>
            </a:pPr>
            <a:r>
              <a:rPr lang="de-DE" sz="2800" i="1" dirty="0"/>
              <a:t>mit Warmwasserbereitung / </a:t>
            </a:r>
            <a:r>
              <a:rPr lang="de-DE" sz="2800" i="1" dirty="0" err="1"/>
              <a:t>Heizungssolarthermie</a:t>
            </a:r>
            <a:endParaRPr lang="de-DE" sz="2800" i="1" dirty="0"/>
          </a:p>
          <a:p>
            <a:pPr marL="457200" indent="-457200" defTabSz="1792288">
              <a:spcBef>
                <a:spcPts val="600"/>
              </a:spcBef>
              <a:buFont typeface="Wingdings" panose="05000000000000000000" pitchFamily="2" charset="2"/>
              <a:buChar char="ü"/>
            </a:pPr>
            <a:r>
              <a:rPr lang="de-DE" sz="2800" dirty="0"/>
              <a:t>Holzpellets:	                    1</a:t>
            </a:r>
          </a:p>
          <a:p>
            <a:pPr marL="457200" indent="-457200" defTabSz="1792288">
              <a:spcBef>
                <a:spcPts val="600"/>
              </a:spcBef>
              <a:buFont typeface="Wingdings" panose="05000000000000000000" pitchFamily="2" charset="2"/>
              <a:buChar char="ü"/>
            </a:pPr>
            <a:r>
              <a:rPr lang="de-DE" sz="2800" dirty="0"/>
              <a:t>Gaszentral:	                    1</a:t>
            </a:r>
          </a:p>
          <a:p>
            <a:pPr defTabSz="1792288">
              <a:spcBef>
                <a:spcPts val="600"/>
              </a:spcBef>
            </a:pPr>
            <a:r>
              <a:rPr lang="de-DE" sz="2800" i="1" dirty="0"/>
              <a:t>mit elektr. Durchlauferhitzern: </a:t>
            </a:r>
          </a:p>
          <a:p>
            <a:pPr marL="457200" indent="-457200" defTabSz="1792288">
              <a:spcBef>
                <a:spcPts val="600"/>
              </a:spcBef>
              <a:buFont typeface="Wingdings" panose="05000000000000000000" pitchFamily="2" charset="2"/>
              <a:buChar char="ü"/>
            </a:pPr>
            <a:r>
              <a:rPr lang="de-DE" sz="2800" dirty="0"/>
              <a:t>Gaszentral:   	                183</a:t>
            </a:r>
          </a:p>
          <a:p>
            <a:pPr marL="457200" indent="-457200" defTabSz="1792288">
              <a:spcBef>
                <a:spcPts val="600"/>
              </a:spcBef>
              <a:buFont typeface="Wingdings" panose="05000000000000000000" pitchFamily="2" charset="2"/>
              <a:buChar char="ü"/>
            </a:pPr>
            <a:r>
              <a:rPr lang="de-DE" sz="2800" dirty="0"/>
              <a:t>Luftwärmepumpen (LWP) mit Gasspitzenlastkesseln:                    8</a:t>
            </a:r>
          </a:p>
          <a:p>
            <a:pPr marL="457200" indent="-457200" defTabSz="1792288">
              <a:spcBef>
                <a:spcPts val="600"/>
              </a:spcBef>
              <a:buFont typeface="Wingdings" panose="05000000000000000000" pitchFamily="2" charset="2"/>
              <a:buChar char="ü"/>
            </a:pPr>
            <a:r>
              <a:rPr lang="de-DE" sz="2800" dirty="0"/>
              <a:t>monovalente LWP:                        24 		</a:t>
            </a:r>
          </a:p>
        </p:txBody>
      </p:sp>
      <p:sp>
        <p:nvSpPr>
          <p:cNvPr id="291" name="Textfeld 290"/>
          <p:cNvSpPr txBox="1"/>
          <p:nvPr/>
        </p:nvSpPr>
        <p:spPr>
          <a:xfrm>
            <a:off x="23420441" y="8165343"/>
            <a:ext cx="5907298" cy="7848302"/>
          </a:xfrm>
          <a:prstGeom prst="rect">
            <a:avLst/>
          </a:prstGeom>
          <a:noFill/>
        </p:spPr>
        <p:txBody>
          <a:bodyPr wrap="square" rtlCol="0">
            <a:spAutoFit/>
          </a:bodyPr>
          <a:lstStyle/>
          <a:p>
            <a:r>
              <a:rPr lang="de-DE" sz="2800" b="1" dirty="0"/>
              <a:t>Wohnungsunternehmen</a:t>
            </a:r>
            <a:endParaRPr lang="de-DE" sz="2800" dirty="0"/>
          </a:p>
          <a:p>
            <a:r>
              <a:rPr lang="de-DE" sz="2800" dirty="0">
                <a:latin typeface="Calibri" pitchFamily="34" charset="0"/>
                <a:cs typeface="Calibri" pitchFamily="34" charset="0"/>
              </a:rPr>
              <a:t>Wohnungsgesellschaft Werdohl GmbH</a:t>
            </a:r>
          </a:p>
          <a:p>
            <a:r>
              <a:rPr lang="de-DE" sz="2800" dirty="0">
                <a:latin typeface="Calibri" pitchFamily="34" charset="0"/>
                <a:cs typeface="Calibri" pitchFamily="34" charset="0"/>
              </a:rPr>
              <a:t>Bahnhofsplatz 3</a:t>
            </a:r>
          </a:p>
          <a:p>
            <a:r>
              <a:rPr lang="de-DE" sz="2800" dirty="0">
                <a:latin typeface="Calibri" pitchFamily="34" charset="0"/>
                <a:cs typeface="Calibri" pitchFamily="34" charset="0"/>
              </a:rPr>
              <a:t>58791 Werdohl</a:t>
            </a:r>
            <a:endParaRPr lang="de-DE" sz="2800" dirty="0"/>
          </a:p>
          <a:p>
            <a:r>
              <a:rPr lang="de-DE" sz="2800" dirty="0"/>
              <a:t>Tel.:     +49 (0) 2392 50710-0</a:t>
            </a:r>
            <a:br>
              <a:rPr lang="de-DE" sz="2800" dirty="0"/>
            </a:br>
            <a:r>
              <a:rPr lang="de-DE" sz="2800" dirty="0"/>
              <a:t>E-Mail:  </a:t>
            </a:r>
            <a:r>
              <a:rPr lang="de-DE" sz="2800" dirty="0">
                <a:hlinkClick r:id="rId3"/>
              </a:rPr>
              <a:t>info@woge-werdohl.de</a:t>
            </a:r>
            <a:endParaRPr lang="de-DE" sz="2800" dirty="0"/>
          </a:p>
          <a:p>
            <a:endParaRPr lang="de-DE" sz="2800" dirty="0"/>
          </a:p>
          <a:p>
            <a:r>
              <a:rPr lang="de-DE" sz="2800" b="1" dirty="0"/>
              <a:t>Vorsitzender des Aufsichtsrates:</a:t>
            </a:r>
          </a:p>
          <a:p>
            <a:r>
              <a:rPr lang="de-DE" sz="2800" dirty="0"/>
              <a:t>Dirk Middendorf</a:t>
            </a:r>
          </a:p>
          <a:p>
            <a:endParaRPr lang="de-DE" sz="2800" dirty="0"/>
          </a:p>
          <a:p>
            <a:r>
              <a:rPr lang="de-DE" sz="2800" b="1" dirty="0"/>
              <a:t>Vertretungsberechtigter Geschäftsführer:</a:t>
            </a:r>
          </a:p>
          <a:p>
            <a:r>
              <a:rPr lang="de-DE" sz="2800" dirty="0"/>
              <a:t>Ingo Wöste</a:t>
            </a:r>
          </a:p>
          <a:p>
            <a:endParaRPr lang="de-DE" sz="2800" dirty="0"/>
          </a:p>
          <a:p>
            <a:r>
              <a:rPr lang="de-DE" sz="2800" b="1" dirty="0"/>
              <a:t>Größe des Unternehmers:</a:t>
            </a:r>
          </a:p>
          <a:p>
            <a:r>
              <a:rPr lang="de-DE" sz="2800" dirty="0"/>
              <a:t>1.447 Mietwohnungen</a:t>
            </a:r>
          </a:p>
          <a:p>
            <a:r>
              <a:rPr lang="de-DE" sz="2800" dirty="0"/>
              <a:t>312 Garagen/Stellplätze</a:t>
            </a:r>
          </a:p>
          <a:p>
            <a:r>
              <a:rPr lang="de-DE" sz="2800" dirty="0"/>
              <a:t>28 Gewerbeeinheiten</a:t>
            </a:r>
          </a:p>
        </p:txBody>
      </p:sp>
      <p:sp>
        <p:nvSpPr>
          <p:cNvPr id="292" name="Textfeld 291"/>
          <p:cNvSpPr txBox="1"/>
          <p:nvPr/>
        </p:nvSpPr>
        <p:spPr>
          <a:xfrm>
            <a:off x="23283449" y="26444822"/>
            <a:ext cx="6064056" cy="15111829"/>
          </a:xfrm>
          <a:prstGeom prst="rect">
            <a:avLst/>
          </a:prstGeom>
          <a:noFill/>
        </p:spPr>
        <p:txBody>
          <a:bodyPr wrap="square" rtlCol="0">
            <a:spAutoFit/>
          </a:bodyPr>
          <a:lstStyle/>
          <a:p>
            <a:pPr defTabSz="1792288">
              <a:spcBef>
                <a:spcPts val="600"/>
              </a:spcBef>
            </a:pPr>
            <a:r>
              <a:rPr lang="de-DE" sz="2800" b="1" dirty="0"/>
              <a:t>Eckpunkte gelungene Wärmewende:</a:t>
            </a:r>
          </a:p>
          <a:p>
            <a:pPr defTabSz="1792288">
              <a:spcBef>
                <a:spcPts val="600"/>
              </a:spcBef>
            </a:pPr>
            <a:r>
              <a:rPr lang="de-DE" sz="2800" i="1" dirty="0"/>
              <a:t>Akzeptanz in der Mieterschaft </a:t>
            </a:r>
          </a:p>
          <a:p>
            <a:pPr marL="457200" indent="-457200" defTabSz="1792288">
              <a:spcBef>
                <a:spcPts val="600"/>
              </a:spcBef>
              <a:buFont typeface="Wingdings" panose="05000000000000000000" pitchFamily="2" charset="2"/>
              <a:buChar char="ü"/>
            </a:pPr>
            <a:r>
              <a:rPr lang="de-DE" sz="2800" dirty="0"/>
              <a:t>Eine Luftwärmepumpe muss immer effektiver und damit kostengünstiger als fossile Heizanlagen betrieben werden können. </a:t>
            </a:r>
          </a:p>
          <a:p>
            <a:pPr defTabSz="1792288">
              <a:spcBef>
                <a:spcPts val="600"/>
              </a:spcBef>
            </a:pPr>
            <a:r>
              <a:rPr lang="de-DE" sz="2800" i="1" dirty="0"/>
              <a:t>Heizverhalten</a:t>
            </a:r>
          </a:p>
          <a:p>
            <a:pPr marL="457200" indent="-457200" defTabSz="1792288">
              <a:spcBef>
                <a:spcPts val="600"/>
              </a:spcBef>
              <a:buFont typeface="Wingdings" panose="05000000000000000000" pitchFamily="2" charset="2"/>
              <a:buChar char="ü"/>
            </a:pPr>
            <a:r>
              <a:rPr lang="de-DE" sz="2800" dirty="0"/>
              <a:t>Umstellung der Mieterwahrnehmung von Heizkörper- auf Raumtemperatur und Poweruser abstellen. </a:t>
            </a:r>
          </a:p>
          <a:p>
            <a:pPr marL="457200" indent="-457200" defTabSz="1792288">
              <a:spcBef>
                <a:spcPts val="600"/>
              </a:spcBef>
              <a:buFont typeface="Wingdings" panose="05000000000000000000" pitchFamily="2" charset="2"/>
              <a:buChar char="ü"/>
            </a:pPr>
            <a:endParaRPr lang="de-DE" sz="2800" dirty="0"/>
          </a:p>
          <a:p>
            <a:pPr marL="457200" indent="-457200" defTabSz="1792288">
              <a:spcBef>
                <a:spcPts val="600"/>
              </a:spcBef>
              <a:buFont typeface="Wingdings" panose="05000000000000000000" pitchFamily="2" charset="2"/>
              <a:buChar char="ü"/>
            </a:pPr>
            <a:endParaRPr lang="de-DE" sz="2800" dirty="0"/>
          </a:p>
          <a:p>
            <a:pPr marL="457200" indent="-457200" defTabSz="1792288">
              <a:spcBef>
                <a:spcPts val="600"/>
              </a:spcBef>
              <a:buFont typeface="Wingdings" panose="05000000000000000000" pitchFamily="2" charset="2"/>
              <a:buChar char="ü"/>
            </a:pPr>
            <a:endParaRPr lang="de-DE" sz="2800" dirty="0"/>
          </a:p>
          <a:p>
            <a:pPr marL="457200" indent="-457200" defTabSz="1792288">
              <a:spcBef>
                <a:spcPts val="600"/>
              </a:spcBef>
              <a:buFont typeface="Wingdings" panose="05000000000000000000" pitchFamily="2" charset="2"/>
              <a:buChar char="ü"/>
            </a:pPr>
            <a:endParaRPr lang="de-DE" sz="2800" dirty="0"/>
          </a:p>
          <a:p>
            <a:pPr marL="457200" indent="-457200" defTabSz="1792288">
              <a:spcBef>
                <a:spcPts val="600"/>
              </a:spcBef>
              <a:buFont typeface="Wingdings" panose="05000000000000000000" pitchFamily="2" charset="2"/>
              <a:buChar char="ü"/>
            </a:pPr>
            <a:endParaRPr lang="de-DE" sz="2800" dirty="0"/>
          </a:p>
          <a:p>
            <a:pPr defTabSz="1792288">
              <a:spcBef>
                <a:spcPts val="600"/>
              </a:spcBef>
            </a:pPr>
            <a:endParaRPr lang="de-DE" sz="2800" dirty="0"/>
          </a:p>
          <a:p>
            <a:pPr defTabSz="1792288">
              <a:spcBef>
                <a:spcPts val="600"/>
              </a:spcBef>
            </a:pPr>
            <a:r>
              <a:rPr lang="de-DE" sz="2800" i="1" dirty="0"/>
              <a:t>Flaschenhals</a:t>
            </a:r>
          </a:p>
          <a:p>
            <a:pPr marL="457200" indent="-457200" defTabSz="1792288">
              <a:spcBef>
                <a:spcPts val="600"/>
              </a:spcBef>
              <a:buFont typeface="Wingdings" panose="05000000000000000000" pitchFamily="2" charset="2"/>
              <a:buChar char="ü"/>
            </a:pPr>
            <a:r>
              <a:rPr lang="de-DE" sz="2800" dirty="0"/>
              <a:t>Beim geplanten Einbau von Luftwärmepumpenanlagen ist zuerst der Kontakt zum örtlichen Netzbetreiber zu suchen. </a:t>
            </a:r>
          </a:p>
          <a:p>
            <a:pPr marL="457200" indent="-457200" defTabSz="1792288">
              <a:spcBef>
                <a:spcPts val="600"/>
              </a:spcBef>
              <a:buFont typeface="Wingdings" panose="05000000000000000000" pitchFamily="2" charset="2"/>
              <a:buChar char="ü"/>
            </a:pPr>
            <a:r>
              <a:rPr lang="de-DE" sz="2800" dirty="0"/>
              <a:t>Planung im Quartiersansatz einschließlich Photovoltaik für Mieterstrommodelle und Versorgung LWP / Allgemeinstrom sowie Quartierladeinfrastruktur. </a:t>
            </a:r>
          </a:p>
          <a:p>
            <a:pPr defTabSz="1792288">
              <a:spcBef>
                <a:spcPts val="600"/>
              </a:spcBef>
            </a:pPr>
            <a:endParaRPr lang="de-DE" sz="2800" dirty="0"/>
          </a:p>
          <a:p>
            <a:pPr marL="457200" indent="-457200" defTabSz="1792288">
              <a:spcBef>
                <a:spcPts val="600"/>
              </a:spcBef>
              <a:buFont typeface="Wingdings" panose="05000000000000000000" pitchFamily="2" charset="2"/>
              <a:buChar char="ü"/>
            </a:pPr>
            <a:endParaRPr lang="de-DE" sz="2800" dirty="0"/>
          </a:p>
          <a:p>
            <a:pPr defTabSz="1792288"/>
            <a:endParaRPr lang="de-DE" sz="2800" dirty="0"/>
          </a:p>
          <a:p>
            <a:pPr defTabSz="1792288"/>
            <a:endParaRPr lang="de-DE" sz="2800" dirty="0"/>
          </a:p>
          <a:p>
            <a:pPr defTabSz="1792288"/>
            <a:endParaRPr lang="de-DE" sz="2800" dirty="0"/>
          </a:p>
        </p:txBody>
      </p:sp>
      <p:sp>
        <p:nvSpPr>
          <p:cNvPr id="293" name="Textfeld 292"/>
          <p:cNvSpPr txBox="1"/>
          <p:nvPr/>
        </p:nvSpPr>
        <p:spPr>
          <a:xfrm>
            <a:off x="23283449" y="40006450"/>
            <a:ext cx="6107617" cy="1815882"/>
          </a:xfrm>
          <a:prstGeom prst="rect">
            <a:avLst/>
          </a:prstGeom>
          <a:noFill/>
        </p:spPr>
        <p:txBody>
          <a:bodyPr wrap="square" rtlCol="0">
            <a:spAutoFit/>
          </a:bodyPr>
          <a:lstStyle/>
          <a:p>
            <a:pPr defTabSz="1792288"/>
            <a:r>
              <a:rPr lang="de-DE" sz="2800" b="1" dirty="0"/>
              <a:t>Projektbeteiligte</a:t>
            </a:r>
          </a:p>
          <a:p>
            <a:pPr defTabSz="1792288"/>
            <a:r>
              <a:rPr lang="de-DE" sz="2800" dirty="0" err="1"/>
              <a:t>Othermo</a:t>
            </a:r>
            <a:r>
              <a:rPr lang="de-DE" sz="2800" dirty="0"/>
              <a:t> GmbH, Alzenau</a:t>
            </a:r>
          </a:p>
          <a:p>
            <a:pPr defTabSz="1792288"/>
            <a:r>
              <a:rPr lang="de-DE" sz="2800" dirty="0" err="1"/>
              <a:t>Enervie</a:t>
            </a:r>
            <a:r>
              <a:rPr lang="de-DE" sz="2800" dirty="0"/>
              <a:t> Vernetzt GmbH, Hagen</a:t>
            </a:r>
          </a:p>
          <a:p>
            <a:pPr defTabSz="1792288"/>
            <a:r>
              <a:rPr lang="de-DE" sz="2800" dirty="0"/>
              <a:t>Wohninitiative Photovoltaik </a:t>
            </a:r>
            <a:r>
              <a:rPr lang="de-DE" sz="2800" dirty="0" err="1"/>
              <a:t>KliWo</a:t>
            </a:r>
            <a:r>
              <a:rPr lang="de-DE" sz="2800" dirty="0"/>
              <a:t>, NRW</a:t>
            </a:r>
          </a:p>
        </p:txBody>
      </p:sp>
      <p:sp>
        <p:nvSpPr>
          <p:cNvPr id="294" name="Textfeld 293"/>
          <p:cNvSpPr txBox="1"/>
          <p:nvPr/>
        </p:nvSpPr>
        <p:spPr>
          <a:xfrm>
            <a:off x="1151688" y="12905179"/>
            <a:ext cx="20882767" cy="3600986"/>
          </a:xfrm>
          <a:prstGeom prst="rect">
            <a:avLst/>
          </a:prstGeom>
          <a:noFill/>
        </p:spPr>
        <p:txBody>
          <a:bodyPr wrap="square" rtlCol="0">
            <a:spAutoFit/>
          </a:bodyPr>
          <a:lstStyle/>
          <a:p>
            <a:pPr>
              <a:spcAft>
                <a:spcPts val="1200"/>
              </a:spcAft>
            </a:pPr>
            <a:r>
              <a:rPr lang="de-DE" sz="6000" b="1" dirty="0"/>
              <a:t>Projektziele 2035 </a:t>
            </a:r>
            <a:r>
              <a:rPr lang="de-DE" sz="3200" b="1" dirty="0"/>
              <a:t>(Stand Ende 2025) </a:t>
            </a:r>
          </a:p>
          <a:p>
            <a:pPr marL="457200" indent="-457200">
              <a:spcAft>
                <a:spcPts val="1200"/>
              </a:spcAft>
              <a:buFontTx/>
              <a:buChar char="-"/>
            </a:pPr>
            <a:r>
              <a:rPr lang="de-DE" sz="3200" dirty="0">
                <a:latin typeface="Calibri" pitchFamily="34" charset="0"/>
                <a:cs typeface="Calibri" pitchFamily="34" charset="0"/>
              </a:rPr>
              <a:t>Energetische Komplettsanierung von 199 Gebäuden (18 Gebäude dauerhaft nicht marktfähig / Rückbau)</a:t>
            </a:r>
          </a:p>
          <a:p>
            <a:pPr marL="457200" indent="-457200">
              <a:spcAft>
                <a:spcPts val="1200"/>
              </a:spcAft>
              <a:buFontTx/>
              <a:buChar char="-"/>
            </a:pPr>
            <a:r>
              <a:rPr lang="de-DE" sz="3200" dirty="0">
                <a:latin typeface="Calibri" pitchFamily="34" charset="0"/>
                <a:cs typeface="Calibri" pitchFamily="34" charset="0"/>
              </a:rPr>
              <a:t>Beheizung aller erhaltungswürdigen Gebäude mit erneuerbarer Heizenergie (in der Regel Luftwärmepumpenanlagen)</a:t>
            </a:r>
          </a:p>
          <a:p>
            <a:pPr marL="457200" indent="-457200">
              <a:spcAft>
                <a:spcPts val="1200"/>
              </a:spcAft>
              <a:buFontTx/>
              <a:buChar char="-"/>
            </a:pPr>
            <a:r>
              <a:rPr lang="de-DE" sz="3200" dirty="0">
                <a:latin typeface="Calibri" pitchFamily="34" charset="0"/>
                <a:cs typeface="Calibri" pitchFamily="34" charset="0"/>
              </a:rPr>
              <a:t>Ausbau Photovoltaik auf fast allen Dächern über Wohninitiative „Klimaneutrales Wohnen“ (</a:t>
            </a:r>
            <a:r>
              <a:rPr lang="de-DE" sz="3200" dirty="0" err="1">
                <a:latin typeface="Calibri" pitchFamily="34" charset="0"/>
                <a:cs typeface="Calibri" pitchFamily="34" charset="0"/>
              </a:rPr>
              <a:t>KliWo</a:t>
            </a:r>
            <a:r>
              <a:rPr lang="de-DE" sz="3200" dirty="0">
                <a:latin typeface="Calibri" pitchFamily="34" charset="0"/>
                <a:cs typeface="Calibri" pitchFamily="34" charset="0"/>
              </a:rPr>
              <a:t>)</a:t>
            </a:r>
          </a:p>
          <a:p>
            <a:pPr marL="457200" indent="-457200">
              <a:spcAft>
                <a:spcPts val="1200"/>
              </a:spcAft>
              <a:buFontTx/>
              <a:buChar char="-"/>
            </a:pPr>
            <a:r>
              <a:rPr lang="de-DE" sz="3200" dirty="0">
                <a:latin typeface="Calibri" pitchFamily="34" charset="0"/>
                <a:cs typeface="Calibri" pitchFamily="34" charset="0"/>
              </a:rPr>
              <a:t>Quartiersladeplatzinfrastruktur im Gesamtbestand in Kooperation mit </a:t>
            </a:r>
            <a:r>
              <a:rPr lang="de-DE" sz="3200" dirty="0" err="1">
                <a:latin typeface="Calibri" pitchFamily="34" charset="0"/>
                <a:cs typeface="Calibri" pitchFamily="34" charset="0"/>
              </a:rPr>
              <a:t>Enervie</a:t>
            </a:r>
            <a:r>
              <a:rPr lang="de-DE" sz="3200" dirty="0">
                <a:latin typeface="Calibri" pitchFamily="34" charset="0"/>
                <a:cs typeface="Calibri" pitchFamily="34" charset="0"/>
              </a:rPr>
              <a:t> Vernetzt GmbH</a:t>
            </a:r>
          </a:p>
        </p:txBody>
      </p:sp>
      <p:pic>
        <p:nvPicPr>
          <p:cNvPr id="3" name="Grafik 2">
            <a:extLst>
              <a:ext uri="{FF2B5EF4-FFF2-40B4-BE49-F238E27FC236}">
                <a16:creationId xmlns:a16="http://schemas.microsoft.com/office/drawing/2014/main" id="{9ED9DD73-0A39-05E8-8A23-FA1DD85901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76291" y="3892485"/>
            <a:ext cx="3648972" cy="3053221"/>
          </a:xfrm>
          <a:prstGeom prst="rect">
            <a:avLst/>
          </a:prstGeom>
        </p:spPr>
      </p:pic>
      <p:pic>
        <p:nvPicPr>
          <p:cNvPr id="9" name="Grafik 8">
            <a:extLst>
              <a:ext uri="{FF2B5EF4-FFF2-40B4-BE49-F238E27FC236}">
                <a16:creationId xmlns:a16="http://schemas.microsoft.com/office/drawing/2014/main" id="{F42901BF-5D1F-FC04-05D4-D5266E1A0A6D}"/>
              </a:ext>
            </a:extLst>
          </p:cNvPr>
          <p:cNvPicPr>
            <a:picLocks noChangeAspect="1"/>
          </p:cNvPicPr>
          <p:nvPr/>
        </p:nvPicPr>
        <p:blipFill>
          <a:blip r:embed="rId5">
            <a:extLst>
              <a:ext uri="{28A0092B-C50C-407E-A947-70E740481C1C}">
                <a14:useLocalDpi xmlns:a14="http://schemas.microsoft.com/office/drawing/2010/main" val="0"/>
              </a:ext>
            </a:extLst>
          </a:blip>
          <a:srcRect l="4068" t="11456" r="9777" b="16294"/>
          <a:stretch>
            <a:fillRect/>
          </a:stretch>
        </p:blipFill>
        <p:spPr>
          <a:xfrm>
            <a:off x="19172435" y="428196"/>
            <a:ext cx="10834579" cy="2890218"/>
          </a:xfrm>
          <a:prstGeom prst="rect">
            <a:avLst/>
          </a:prstGeom>
        </p:spPr>
      </p:pic>
      <p:pic>
        <p:nvPicPr>
          <p:cNvPr id="13" name="Grafik 12">
            <a:extLst>
              <a:ext uri="{FF2B5EF4-FFF2-40B4-BE49-F238E27FC236}">
                <a16:creationId xmlns:a16="http://schemas.microsoft.com/office/drawing/2014/main" id="{41F64263-0A48-C07B-D6AB-F932ED8367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951" y="29930538"/>
            <a:ext cx="21600000" cy="12220199"/>
          </a:xfrm>
          <a:prstGeom prst="rect">
            <a:avLst/>
          </a:prstGeom>
        </p:spPr>
      </p:pic>
      <p:pic>
        <p:nvPicPr>
          <p:cNvPr id="18" name="Grafik 17">
            <a:extLst>
              <a:ext uri="{FF2B5EF4-FFF2-40B4-BE49-F238E27FC236}">
                <a16:creationId xmlns:a16="http://schemas.microsoft.com/office/drawing/2014/main" id="{CEB89352-255E-35DD-100D-3C611756E89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46499" y="31781632"/>
            <a:ext cx="2969933" cy="1272828"/>
          </a:xfrm>
          <a:prstGeom prst="rect">
            <a:avLst/>
          </a:prstGeom>
          <a:noFill/>
        </p:spPr>
      </p:pic>
      <p:pic>
        <p:nvPicPr>
          <p:cNvPr id="20" name="Grafik 19">
            <a:extLst>
              <a:ext uri="{FF2B5EF4-FFF2-40B4-BE49-F238E27FC236}">
                <a16:creationId xmlns:a16="http://schemas.microsoft.com/office/drawing/2014/main" id="{07FDD971-F006-E1F9-D790-A4F2ED969CBD}"/>
              </a:ext>
            </a:extLst>
          </p:cNvPr>
          <p:cNvPicPr>
            <a:picLocks noChangeAspect="1"/>
          </p:cNvPicPr>
          <p:nvPr/>
        </p:nvPicPr>
        <p:blipFill>
          <a:blip r:embed="rId8" cstate="print">
            <a:extLst>
              <a:ext uri="{28A0092B-C50C-407E-A947-70E740481C1C}">
                <a14:useLocalDpi xmlns:a14="http://schemas.microsoft.com/office/drawing/2010/main" val="0"/>
              </a:ext>
            </a:extLst>
          </a:blip>
          <a:srcRect b="6584"/>
          <a:stretch>
            <a:fillRect/>
          </a:stretch>
        </p:blipFill>
        <p:spPr>
          <a:xfrm>
            <a:off x="738387" y="17368661"/>
            <a:ext cx="6020494" cy="12220199"/>
          </a:xfrm>
          <a:prstGeom prst="rect">
            <a:avLst/>
          </a:prstGeom>
        </p:spPr>
      </p:pic>
      <p:grpSp>
        <p:nvGrpSpPr>
          <p:cNvPr id="23" name="Gruppieren 22">
            <a:extLst>
              <a:ext uri="{FF2B5EF4-FFF2-40B4-BE49-F238E27FC236}">
                <a16:creationId xmlns:a16="http://schemas.microsoft.com/office/drawing/2014/main" id="{1CF957C7-C874-A5E7-048A-A09B03219C9F}"/>
              </a:ext>
            </a:extLst>
          </p:cNvPr>
          <p:cNvGrpSpPr/>
          <p:nvPr/>
        </p:nvGrpSpPr>
        <p:grpSpPr>
          <a:xfrm>
            <a:off x="23780947" y="31132767"/>
            <a:ext cx="4392488" cy="2944903"/>
            <a:chOff x="23708939" y="31125342"/>
            <a:chExt cx="4392488" cy="2667645"/>
          </a:xfrm>
        </p:grpSpPr>
        <p:pic>
          <p:nvPicPr>
            <p:cNvPr id="21" name="Grafik 20">
              <a:extLst>
                <a:ext uri="{FF2B5EF4-FFF2-40B4-BE49-F238E27FC236}">
                  <a16:creationId xmlns:a16="http://schemas.microsoft.com/office/drawing/2014/main" id="{06879E9C-8F66-7EF6-FB7D-BFCD0699D25C}"/>
                </a:ext>
              </a:extLst>
            </p:cNvPr>
            <p:cNvPicPr>
              <a:picLocks noChangeAspect="1"/>
            </p:cNvPicPr>
            <p:nvPr/>
          </p:nvPicPr>
          <p:blipFill>
            <a:blip r:embed="rId9"/>
            <a:srcRect l="5940" t="18886" r="5586" b="9320"/>
            <a:stretch>
              <a:fillRect/>
            </a:stretch>
          </p:blipFill>
          <p:spPr>
            <a:xfrm>
              <a:off x="23708939" y="31269358"/>
              <a:ext cx="4392488" cy="2523629"/>
            </a:xfrm>
            <a:prstGeom prst="rect">
              <a:avLst/>
            </a:prstGeom>
          </p:spPr>
        </p:pic>
        <p:sp>
          <p:nvSpPr>
            <p:cNvPr id="22" name="Rechteck 21">
              <a:extLst>
                <a:ext uri="{FF2B5EF4-FFF2-40B4-BE49-F238E27FC236}">
                  <a16:creationId xmlns:a16="http://schemas.microsoft.com/office/drawing/2014/main" id="{BD24F11D-01DA-7D53-3314-E730A5705DE5}"/>
                </a:ext>
              </a:extLst>
            </p:cNvPr>
            <p:cNvSpPr/>
            <p:nvPr/>
          </p:nvSpPr>
          <p:spPr>
            <a:xfrm>
              <a:off x="27309339" y="31125342"/>
              <a:ext cx="792088"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5" name="Textfeld 24">
            <a:extLst>
              <a:ext uri="{FF2B5EF4-FFF2-40B4-BE49-F238E27FC236}">
                <a16:creationId xmlns:a16="http://schemas.microsoft.com/office/drawing/2014/main" id="{97EFF03A-2B66-769B-F487-76A15AD6805B}"/>
              </a:ext>
            </a:extLst>
          </p:cNvPr>
          <p:cNvSpPr txBox="1"/>
          <p:nvPr/>
        </p:nvSpPr>
        <p:spPr>
          <a:xfrm>
            <a:off x="8637201" y="20687532"/>
            <a:ext cx="15143746" cy="1446550"/>
          </a:xfrm>
          <a:prstGeom prst="rect">
            <a:avLst/>
          </a:prstGeom>
          <a:noFill/>
        </p:spPr>
        <p:txBody>
          <a:bodyPr wrap="square">
            <a:spAutoFit/>
          </a:bodyPr>
          <a:lstStyle/>
          <a:p>
            <a:r>
              <a:rPr lang="de-DE" sz="8800" b="1" dirty="0"/>
              <a:t>Bild von urban </a:t>
            </a:r>
            <a:r>
              <a:rPr lang="de-DE" sz="8800" b="1" dirty="0" err="1"/>
              <a:t>energy</a:t>
            </a:r>
            <a:r>
              <a:rPr lang="de-DE" sz="8800" b="1" dirty="0"/>
              <a:t> </a:t>
            </a:r>
            <a:endParaRPr lang="de-DE" dirty="0"/>
          </a:p>
        </p:txBody>
      </p:sp>
      <p:pic>
        <p:nvPicPr>
          <p:cNvPr id="4" name="Grafik 3" descr="Ein Bild, das Screenshot, Multimedia-Software, Software, Text enthält.&#10;&#10;KI-generierte Inhalte können fehlerhaft sein.">
            <a:extLst>
              <a:ext uri="{FF2B5EF4-FFF2-40B4-BE49-F238E27FC236}">
                <a16:creationId xmlns:a16="http://schemas.microsoft.com/office/drawing/2014/main" id="{A0B5044A-D1A6-C27E-6A28-89B3E2787B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86910" y="17368661"/>
            <a:ext cx="14832004" cy="6775230"/>
          </a:xfrm>
          <a:prstGeom prst="rect">
            <a:avLst/>
          </a:prstGeom>
        </p:spPr>
      </p:pic>
      <p:pic>
        <p:nvPicPr>
          <p:cNvPr id="6" name="Grafik 5" descr="Ein Bild, das Screenshot, Text, Multimedia-Software enthält.&#10;&#10;KI-generierte Inhalte können fehlerhaft sein.">
            <a:extLst>
              <a:ext uri="{FF2B5EF4-FFF2-40B4-BE49-F238E27FC236}">
                <a16:creationId xmlns:a16="http://schemas.microsoft.com/office/drawing/2014/main" id="{E7327643-A3A5-CCB2-1B83-A0BA649A5B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86911" y="24532492"/>
            <a:ext cx="14647544" cy="4759527"/>
          </a:xfrm>
          <a:prstGeom prst="rect">
            <a:avLst/>
          </a:prstGeom>
        </p:spPr>
      </p:pic>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Words>
  <Application>Microsoft Office PowerPoint</Application>
  <PresentationFormat>Benutzerdefiniert</PresentationFormat>
  <Paragraphs>61</Paragraphs>
  <Slides>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Wingdings</vt:lpstr>
      <vt:lpstr>Larissa-Design</vt:lpstr>
      <vt:lpstr>PowerPoint-Präsentation</vt:lpstr>
    </vt:vector>
  </TitlesOfParts>
  <Company>EPII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Christina Hacke</dc:creator>
  <cp:lastModifiedBy>Joerg Lorenz</cp:lastModifiedBy>
  <cp:revision>390</cp:revision>
  <cp:lastPrinted>2025-12-08T10:35:37Z</cp:lastPrinted>
  <dcterms:created xsi:type="dcterms:W3CDTF">2009-03-18T09:53:50Z</dcterms:created>
  <dcterms:modified xsi:type="dcterms:W3CDTF">2025-12-08T16:45:23Z</dcterms:modified>
</cp:coreProperties>
</file>